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3" r:id="rId4"/>
    <p:sldId id="258" r:id="rId5"/>
    <p:sldId id="264" r:id="rId6"/>
    <p:sldId id="259" r:id="rId7"/>
    <p:sldId id="260" r:id="rId8"/>
    <p:sldId id="261" r:id="rId9"/>
    <p:sldId id="262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1A874-E5F1-4924-8C29-C9DE12343729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67B57-2E02-4664-96D2-5FC8828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49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 : Si SAV avec 20 appareils à étalonner et que 1 n’est pas conforme, que se passe t’il 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67B57-2E02-4664-96D2-5FC88281E1C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729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 nombreux cas à définir en zone logistique (renvoi usine, direct labo, attente client…)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67B57-2E02-4664-96D2-5FC88281E1C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409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67B57-2E02-4664-96D2-5FC88281E1C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307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67B57-2E02-4664-96D2-5FC88281E1C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77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32A2A-8033-4D70-848C-83E4874DA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020894-F801-4548-B719-0C30FA929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D999F6-60EC-480E-97B4-2B83021B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305D2B-EAF6-4650-AD20-EADB95D7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341482-7CC6-46D5-9460-80A99D57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00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A75167-6CF6-48E2-861A-46558F3C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D0E41D3-F159-4AF8-A8DC-3CABF3C79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16D110-3772-4DE1-9E93-9A8F04E8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802ABE-6A01-4555-AC97-B053063B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681D02-EDA4-44BA-96A8-675DC435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81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0F61AE9-6009-41CB-A92C-C9EF30F86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E357EE2-92F8-4572-BB48-5BF1CE8A9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4578A5-408B-4965-9A16-22D2FB60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2FADC9-7929-43A8-9B15-E8B27DF0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94276-B826-4CCB-AE12-570DB8C0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603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E70CD-32B9-4224-B78C-7B44ACC3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3C7520-40BF-4EFD-A673-E4E625966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A06412-F63B-4A94-9DA6-A2F4B795D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51BC60-0BA5-4627-ACF7-EF4FC230C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73110D-3794-45BC-97A4-558D0EF6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45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DA878-65D0-4720-B86F-08AE7058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02B5A5-1AE4-40A3-AB83-F5DE2FA24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64C14F-4E0B-456F-ABD3-0E8EBE18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3840F0-BAC8-4F12-A408-A1967368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35405B-3E5C-46FA-BE49-2DEEAB49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80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5BD94-FAEC-465F-90B9-186C7519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8327B8-CCFF-40AB-8723-752C1DA2D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6123EC-7AD3-4335-A8F6-47571B411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8B324D-C12C-402E-B178-68684BE9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7E4929-B0F4-4675-B5CE-F1D72EF0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D19902-C2CA-4A5F-8615-811729BD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88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6DBC9D-E28D-43FA-B786-478C86EA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EACD2F-886E-4C7C-A537-486EAFD1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9094B2-C5DC-4C83-97A8-DA67D3F21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F245DF2-4869-4F74-98BD-68A54C609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02D23DD-8A5F-482C-A77E-168960C0E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2B03BD7-907F-4D70-A0B8-FD11DC57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216CD73-E9C7-4227-AD74-882BC9B6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88CC41C-E978-4BF4-B44D-C62F76F9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99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E8FEF-3ED3-4EF4-A4D9-6ECFED79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8D7FF61-AFEA-44A1-9CE8-1E1D1240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61E0F7-BA39-456F-ABDE-B113D354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64591D-AFA5-43A0-B3F3-7DABF80A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32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947666-3C1C-4143-9616-646022C5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F52F24D-1606-45EB-9EC5-C6BCB6EE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1DADAE-0F3B-4953-B638-937A5A42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40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03AAA-779D-4424-9015-C09A227C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AE94E3-C851-4708-BDF5-B6175A113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3D394B-00B5-4DAA-BF8F-2995A8730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D42F78-1B30-48F1-9F69-ED7024F8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AFFB9C-B4DA-4788-9A50-B230E836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E2D819-9EDA-4FC2-B90F-0DA8F017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58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4F289-CB03-401E-BB75-F0F6DE0E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B5C493-91C1-4B8B-9E64-ED71E563D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A69B59-25B3-4077-8DDB-74BFC3728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327FE8-5ECA-4769-9AC4-63260820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0C7E2B-DF3D-43C0-A356-EAC76CBC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18B4CF-E422-47B1-9582-59FD3BA4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4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9C59BCA-69F8-437E-993B-981852C8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24E91F-74E8-4448-8841-B8EC1F0B1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C3D37A-11D9-4F4C-B358-817ABA0DC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E4ADF-301B-4FFA-A7CE-6A48CB390A4E}" type="datetimeFigureOut">
              <a:rPr lang="fr-FR" smtClean="0"/>
              <a:t>10/06/2020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040CC4-5DB4-40B6-9013-DBD6D2741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FC08C9-82D5-4ED1-8493-F64506D6A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07049-C7C5-43E1-AB3E-23FC0D4BDC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86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ectronics.stackexchange.com/questions/271361/arduino-did-i-damage-analog-joystick-clicker-by-using-analog-instead-of-digita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8E3341A-4D47-46C3-A456-C2708E4A252C}"/>
              </a:ext>
            </a:extLst>
          </p:cNvPr>
          <p:cNvSpPr txBox="1"/>
          <p:nvPr/>
        </p:nvSpPr>
        <p:spPr>
          <a:xfrm>
            <a:off x="0" y="1600200"/>
            <a:ext cx="12191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Compte rendu Projets Stagiaires 4</a:t>
            </a:r>
            <a:r>
              <a:rPr lang="fr-FR" sz="4800" baseline="30000" dirty="0"/>
              <a:t>ème</a:t>
            </a:r>
            <a:r>
              <a:rPr lang="fr-FR" sz="4800" dirty="0"/>
              <a:t> année </a:t>
            </a:r>
          </a:p>
          <a:p>
            <a:pPr algn="ctr"/>
            <a:r>
              <a:rPr lang="fr-FR" sz="4800" dirty="0"/>
              <a:t>ECE 2020</a:t>
            </a:r>
          </a:p>
          <a:p>
            <a:pPr algn="ctr"/>
            <a:endParaRPr lang="fr-FR" sz="4800" dirty="0"/>
          </a:p>
          <a:p>
            <a:pPr algn="ctr"/>
            <a:r>
              <a:rPr lang="fr-FR" sz="4800" dirty="0"/>
              <a:t>Semaine 2</a:t>
            </a:r>
          </a:p>
        </p:txBody>
      </p:sp>
      <p:pic>
        <p:nvPicPr>
          <p:cNvPr id="7" name="Picture 2" descr="BLET MEASUREMENT GROUP | Réseau Mesure">
            <a:extLst>
              <a:ext uri="{FF2B5EF4-FFF2-40B4-BE49-F238E27FC236}">
                <a16:creationId xmlns:a16="http://schemas.microsoft.com/office/drawing/2014/main" id="{1571658B-C23B-4F59-A0D3-F75F83B2F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07D97F-682F-4FF5-BB67-C562B95278AE}"/>
              </a:ext>
            </a:extLst>
          </p:cNvPr>
          <p:cNvSpPr txBox="1"/>
          <p:nvPr/>
        </p:nvSpPr>
        <p:spPr>
          <a:xfrm>
            <a:off x="0" y="6495071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 GUICHARNAUD Léo – TERRIEN William</a:t>
            </a:r>
          </a:p>
        </p:txBody>
      </p:sp>
    </p:spTree>
    <p:extLst>
      <p:ext uri="{BB962C8B-B14F-4D97-AF65-F5344CB8AC3E}">
        <p14:creationId xmlns:p14="http://schemas.microsoft.com/office/powerpoint/2010/main" val="1751574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BLET MEASUREMENT GROUP | Réseau Mesure">
            <a:extLst>
              <a:ext uri="{FF2B5EF4-FFF2-40B4-BE49-F238E27FC236}">
                <a16:creationId xmlns:a16="http://schemas.microsoft.com/office/drawing/2014/main" id="{8B152741-C25A-49DC-B9F8-9BE55D906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B02A93A8-4F9A-45AB-8870-A0FC3AE77A4A}"/>
              </a:ext>
            </a:extLst>
          </p:cNvPr>
          <p:cNvSpPr/>
          <p:nvPr/>
        </p:nvSpPr>
        <p:spPr>
          <a:xfrm rot="10800000">
            <a:off x="6096000" y="4232635"/>
            <a:ext cx="1668545" cy="10463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Graphique 22" descr="Main levée">
            <a:extLst>
              <a:ext uri="{FF2B5EF4-FFF2-40B4-BE49-F238E27FC236}">
                <a16:creationId xmlns:a16="http://schemas.microsoft.com/office/drawing/2014/main" id="{812A7640-748A-4109-B7E5-EB58C855C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4227" y="4094424"/>
            <a:ext cx="1143393" cy="1143393"/>
          </a:xfrm>
          <a:prstGeom prst="rect">
            <a:avLst/>
          </a:prstGeom>
        </p:spPr>
      </p:pic>
      <p:pic>
        <p:nvPicPr>
          <p:cNvPr id="7170" name="Picture 2" descr="Excel logo : histoire, signification et évolution, symbole">
            <a:extLst>
              <a:ext uri="{FF2B5EF4-FFF2-40B4-BE49-F238E27FC236}">
                <a16:creationId xmlns:a16="http://schemas.microsoft.com/office/drawing/2014/main" id="{AEE127BA-2860-4471-BCC5-A7296B67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3" y="3656937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D8BEDB8-C0D6-4782-8BA3-96985DD22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4140" y="3666462"/>
            <a:ext cx="2352675" cy="2085975"/>
          </a:xfrm>
          <a:prstGeom prst="rect">
            <a:avLst/>
          </a:prstGeom>
        </p:spPr>
      </p:pic>
      <p:pic>
        <p:nvPicPr>
          <p:cNvPr id="7172" name="Picture 4" descr="Profilomètre optique - C41/C42 - NEXTSENSE GmbH - laser / de ...">
            <a:extLst>
              <a:ext uri="{FF2B5EF4-FFF2-40B4-BE49-F238E27FC236}">
                <a16:creationId xmlns:a16="http://schemas.microsoft.com/office/drawing/2014/main" id="{390B4BCF-8865-4ECE-A72D-C98A0DED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076" y="394811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6DE89F2-F5ED-4A9C-ADC2-7B3A1015FD7E}"/>
              </a:ext>
            </a:extLst>
          </p:cNvPr>
          <p:cNvSpPr txBox="1"/>
          <p:nvPr/>
        </p:nvSpPr>
        <p:spPr>
          <a:xfrm>
            <a:off x="133165" y="2055043"/>
            <a:ext cx="4071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Situation actuelle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EB5E259-8605-46E2-9610-97835901D8CB}"/>
              </a:ext>
            </a:extLst>
          </p:cNvPr>
          <p:cNvSpPr txBox="1"/>
          <p:nvPr/>
        </p:nvSpPr>
        <p:spPr>
          <a:xfrm>
            <a:off x="6083431" y="3947126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Liaison Bluetooth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D0B885E-544E-4361-8AF8-05CBD3CD50F6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SNCF</a:t>
            </a:r>
          </a:p>
        </p:txBody>
      </p:sp>
    </p:spTree>
    <p:extLst>
      <p:ext uri="{BB962C8B-B14F-4D97-AF65-F5344CB8AC3E}">
        <p14:creationId xmlns:p14="http://schemas.microsoft.com/office/powerpoint/2010/main" val="2990900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BLET MEASUREMENT GROUP | Réseau Mesure">
            <a:extLst>
              <a:ext uri="{FF2B5EF4-FFF2-40B4-BE49-F238E27FC236}">
                <a16:creationId xmlns:a16="http://schemas.microsoft.com/office/drawing/2014/main" id="{8B152741-C25A-49DC-B9F8-9BE55D906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B02A93A8-4F9A-45AB-8870-A0FC3AE77A4A}"/>
              </a:ext>
            </a:extLst>
          </p:cNvPr>
          <p:cNvSpPr/>
          <p:nvPr/>
        </p:nvSpPr>
        <p:spPr>
          <a:xfrm rot="10800000">
            <a:off x="6671035" y="4253154"/>
            <a:ext cx="1668545" cy="10463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 descr="Excel logo : histoire, signification et évolution, symbole">
            <a:extLst>
              <a:ext uri="{FF2B5EF4-FFF2-40B4-BE49-F238E27FC236}">
                <a16:creationId xmlns:a16="http://schemas.microsoft.com/office/drawing/2014/main" id="{AEE127BA-2860-4471-BCC5-A7296B67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3" y="3656937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D8BEDB8-C0D6-4782-8BA3-96985DD22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140" y="3666462"/>
            <a:ext cx="2352675" cy="208597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6DE89F2-F5ED-4A9C-ADC2-7B3A1015FD7E}"/>
              </a:ext>
            </a:extLst>
          </p:cNvPr>
          <p:cNvSpPr txBox="1"/>
          <p:nvPr/>
        </p:nvSpPr>
        <p:spPr>
          <a:xfrm>
            <a:off x="133165" y="2055043"/>
            <a:ext cx="4071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Demande Client</a:t>
            </a:r>
          </a:p>
        </p:txBody>
      </p:sp>
      <p:pic>
        <p:nvPicPr>
          <p:cNvPr id="11266" name="Picture 2" descr="Appli commerciale SNCF Réseau sur tablette | Trade Performance Conseil">
            <a:extLst>
              <a:ext uri="{FF2B5EF4-FFF2-40B4-BE49-F238E27FC236}">
                <a16:creationId xmlns:a16="http://schemas.microsoft.com/office/drawing/2014/main" id="{3BE31127-0539-486C-9D47-548C3C54B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r="11108"/>
          <a:stretch/>
        </p:blipFill>
        <p:spPr bwMode="auto">
          <a:xfrm>
            <a:off x="4323270" y="4114943"/>
            <a:ext cx="2181225" cy="14287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E0D3FEA7-63F5-408A-AA8B-2E4AECE1DE96}"/>
              </a:ext>
            </a:extLst>
          </p:cNvPr>
          <p:cNvSpPr/>
          <p:nvPr/>
        </p:nvSpPr>
        <p:spPr>
          <a:xfrm rot="10800000">
            <a:off x="2508033" y="4253155"/>
            <a:ext cx="1668545" cy="1046375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9FACC41-BAE7-4AE0-9353-ACDFF4362611}"/>
              </a:ext>
            </a:extLst>
          </p:cNvPr>
          <p:cNvSpPr txBox="1"/>
          <p:nvPr/>
        </p:nvSpPr>
        <p:spPr>
          <a:xfrm>
            <a:off x="6629055" y="3930277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Liaison Bluetooth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55C68B7-75CF-49F6-BBDA-9CE1ECF71E5C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SNCF</a:t>
            </a:r>
          </a:p>
        </p:txBody>
      </p:sp>
    </p:spTree>
    <p:extLst>
      <p:ext uri="{BB962C8B-B14F-4D97-AF65-F5344CB8AC3E}">
        <p14:creationId xmlns:p14="http://schemas.microsoft.com/office/powerpoint/2010/main" val="306293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LET MEASUREMENT GROUP | Réseau Mesure">
            <a:extLst>
              <a:ext uri="{FF2B5EF4-FFF2-40B4-BE49-F238E27FC236}">
                <a16:creationId xmlns:a16="http://schemas.microsoft.com/office/drawing/2014/main" id="{767C9090-5322-4F0C-AE06-C7A0311E9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A6DA8B4-747C-44F7-9633-3BC060F32140}"/>
              </a:ext>
            </a:extLst>
          </p:cNvPr>
          <p:cNvSpPr txBox="1"/>
          <p:nvPr/>
        </p:nvSpPr>
        <p:spPr>
          <a:xfrm>
            <a:off x="133165" y="1964472"/>
            <a:ext cx="7677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des données échangées en Bluetooth mais données inexploitables</a:t>
            </a:r>
          </a:p>
          <a:p>
            <a:endParaRPr lang="fr-FR" dirty="0"/>
          </a:p>
          <a:p>
            <a:r>
              <a:rPr lang="fr-FR" dirty="0"/>
              <a:t>On récupère le code hexadécimal mais le traitement est inconnu.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B3825E4-E1B6-4275-9B9D-2016163A50BB}"/>
              </a:ext>
            </a:extLst>
          </p:cNvPr>
          <p:cNvSpPr txBox="1"/>
          <p:nvPr/>
        </p:nvSpPr>
        <p:spPr>
          <a:xfrm>
            <a:off x="1121790" y="3610466"/>
            <a:ext cx="509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A3</a:t>
            </a:r>
          </a:p>
          <a:p>
            <a:r>
              <a:rPr lang="fr-FR" dirty="0"/>
              <a:t>3D</a:t>
            </a:r>
          </a:p>
          <a:p>
            <a:r>
              <a:rPr lang="fr-FR" dirty="0"/>
              <a:t>89</a:t>
            </a:r>
          </a:p>
          <a:p>
            <a:r>
              <a:rPr lang="fr-FR" dirty="0"/>
              <a:t>A1</a:t>
            </a:r>
          </a:p>
          <a:p>
            <a:r>
              <a:rPr lang="fr-FR" dirty="0"/>
              <a:t>62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5E152CA-744B-40D6-9B41-A6DE270DFEDD}"/>
              </a:ext>
            </a:extLst>
          </p:cNvPr>
          <p:cNvSpPr/>
          <p:nvPr/>
        </p:nvSpPr>
        <p:spPr>
          <a:xfrm>
            <a:off x="1973350" y="4085179"/>
            <a:ext cx="1998482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Bouton d'action : Aide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E334E94-D9B7-4AE9-BF9C-72A8C8A391EC}"/>
              </a:ext>
            </a:extLst>
          </p:cNvPr>
          <p:cNvSpPr/>
          <p:nvPr/>
        </p:nvSpPr>
        <p:spPr>
          <a:xfrm>
            <a:off x="3990686" y="3764667"/>
            <a:ext cx="1263192" cy="1168924"/>
          </a:xfrm>
          <a:prstGeom prst="actionButtonHel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B7A08DA-9E3D-46E2-BABD-271723A685F0}"/>
              </a:ext>
            </a:extLst>
          </p:cNvPr>
          <p:cNvSpPr/>
          <p:nvPr/>
        </p:nvSpPr>
        <p:spPr>
          <a:xfrm>
            <a:off x="5253878" y="4085179"/>
            <a:ext cx="1998482" cy="527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4558A3-7BEF-4E88-8D9A-40CD5580647C}"/>
              </a:ext>
            </a:extLst>
          </p:cNvPr>
          <p:cNvSpPr txBox="1"/>
          <p:nvPr/>
        </p:nvSpPr>
        <p:spPr>
          <a:xfrm>
            <a:off x="7301453" y="3604702"/>
            <a:ext cx="918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16.67</a:t>
            </a:r>
          </a:p>
          <a:p>
            <a:r>
              <a:rPr lang="fr-FR" dirty="0"/>
              <a:t>32.24</a:t>
            </a:r>
          </a:p>
          <a:p>
            <a:r>
              <a:rPr lang="fr-FR" dirty="0"/>
              <a:t>47.91</a:t>
            </a:r>
          </a:p>
          <a:p>
            <a:r>
              <a:rPr lang="fr-FR" dirty="0"/>
              <a:t>64.09</a:t>
            </a:r>
          </a:p>
          <a:p>
            <a:r>
              <a:rPr lang="fr-FR" dirty="0"/>
              <a:t>36.67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9757480-B0E9-4363-AC12-255B9663F240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SNCF</a:t>
            </a:r>
          </a:p>
        </p:txBody>
      </p:sp>
    </p:spTree>
    <p:extLst>
      <p:ext uri="{BB962C8B-B14F-4D97-AF65-F5344CB8AC3E}">
        <p14:creationId xmlns:p14="http://schemas.microsoft.com/office/powerpoint/2010/main" val="374493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ET MEASUREMENT GROUP | Réseau Mesure">
            <a:extLst>
              <a:ext uri="{FF2B5EF4-FFF2-40B4-BE49-F238E27FC236}">
                <a16:creationId xmlns:a16="http://schemas.microsoft.com/office/drawing/2014/main" id="{F2C8EBB6-450B-4198-8AFC-E8C34775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19B22B5-D395-4C87-9EC6-716EF8A99F57}"/>
              </a:ext>
            </a:extLst>
          </p:cNvPr>
          <p:cNvSpPr txBox="1"/>
          <p:nvPr/>
        </p:nvSpPr>
        <p:spPr>
          <a:xfrm>
            <a:off x="282804" y="1964472"/>
            <a:ext cx="832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solution serait de pouvoir utiliser l’application déjà existante fournie par le constructeur et d’automatiser l’export des données voulues ainsi que leur intégration au fichier Excel du client. </a:t>
            </a:r>
          </a:p>
        </p:txBody>
      </p:sp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42CD4681-86DE-45DB-8C32-F8D892EE5898}"/>
              </a:ext>
            </a:extLst>
          </p:cNvPr>
          <p:cNvSpPr/>
          <p:nvPr/>
        </p:nvSpPr>
        <p:spPr>
          <a:xfrm rot="10800000">
            <a:off x="7132949" y="5148361"/>
            <a:ext cx="1668545" cy="10463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Excel logo : histoire, signification et évolution, symbole">
            <a:extLst>
              <a:ext uri="{FF2B5EF4-FFF2-40B4-BE49-F238E27FC236}">
                <a16:creationId xmlns:a16="http://schemas.microsoft.com/office/drawing/2014/main" id="{17252016-7E09-415C-BC29-A07B65A4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7" y="4552144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37174AE-27B2-4FC4-8583-549912033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054" y="4561669"/>
            <a:ext cx="2352675" cy="2085975"/>
          </a:xfrm>
          <a:prstGeom prst="rect">
            <a:avLst/>
          </a:prstGeom>
        </p:spPr>
      </p:pic>
      <p:sp>
        <p:nvSpPr>
          <p:cNvPr id="23" name="Flèche : droite rayée 22">
            <a:extLst>
              <a:ext uri="{FF2B5EF4-FFF2-40B4-BE49-F238E27FC236}">
                <a16:creationId xmlns:a16="http://schemas.microsoft.com/office/drawing/2014/main" id="{ED86D3F9-9BB2-4D60-9DA4-AA6B88447840}"/>
              </a:ext>
            </a:extLst>
          </p:cNvPr>
          <p:cNvSpPr/>
          <p:nvPr/>
        </p:nvSpPr>
        <p:spPr>
          <a:xfrm rot="10800000">
            <a:off x="2969947" y="5148362"/>
            <a:ext cx="1668545" cy="1046375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A1207F6-BFD9-456E-B65E-282212E077D6}"/>
              </a:ext>
            </a:extLst>
          </p:cNvPr>
          <p:cNvSpPr txBox="1"/>
          <p:nvPr/>
        </p:nvSpPr>
        <p:spPr>
          <a:xfrm>
            <a:off x="7289927" y="4825484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Liaison Bluetooth</a:t>
            </a:r>
          </a:p>
        </p:txBody>
      </p:sp>
      <p:pic>
        <p:nvPicPr>
          <p:cNvPr id="25" name="Picture 4" descr="Profilomètre optique - C41/C42 - NEXTSENSE GmbH - laser / de ...">
            <a:extLst>
              <a:ext uri="{FF2B5EF4-FFF2-40B4-BE49-F238E27FC236}">
                <a16:creationId xmlns:a16="http://schemas.microsoft.com/office/drawing/2014/main" id="{2B832F5B-64C3-4C27-8B98-99B59434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19" y="3185779"/>
            <a:ext cx="1108622" cy="110862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CD97EEE-62A8-47DB-A838-91160BA0C01A}"/>
              </a:ext>
            </a:extLst>
          </p:cNvPr>
          <p:cNvCxnSpPr>
            <a:cxnSpLocks/>
          </p:cNvCxnSpPr>
          <p:nvPr/>
        </p:nvCxnSpPr>
        <p:spPr>
          <a:xfrm flipH="1">
            <a:off x="4785184" y="4294401"/>
            <a:ext cx="1489435" cy="214449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F64D292-ED66-4C08-8AE3-C79685FFF521}"/>
              </a:ext>
            </a:extLst>
          </p:cNvPr>
          <p:cNvCxnSpPr>
            <a:cxnSpLocks/>
          </p:cNvCxnSpPr>
          <p:nvPr/>
        </p:nvCxnSpPr>
        <p:spPr>
          <a:xfrm flipH="1">
            <a:off x="6966409" y="4294401"/>
            <a:ext cx="416833" cy="214449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Appli commerciale SNCF Réseau sur tablette | Trade Performance Conseil">
            <a:extLst>
              <a:ext uri="{FF2B5EF4-FFF2-40B4-BE49-F238E27FC236}">
                <a16:creationId xmlns:a16="http://schemas.microsoft.com/office/drawing/2014/main" id="{6D334866-741D-48E5-B277-1423C4E4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r="11108"/>
          <a:stretch/>
        </p:blipFill>
        <p:spPr bwMode="auto">
          <a:xfrm>
            <a:off x="4785184" y="5010150"/>
            <a:ext cx="2181225" cy="14287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CF875B95-6FF6-452B-B4AE-DD478D599BBF}"/>
              </a:ext>
            </a:extLst>
          </p:cNvPr>
          <p:cNvCxnSpPr>
            <a:cxnSpLocks/>
          </p:cNvCxnSpPr>
          <p:nvPr/>
        </p:nvCxnSpPr>
        <p:spPr>
          <a:xfrm flipH="1">
            <a:off x="4785184" y="3185779"/>
            <a:ext cx="1471182" cy="182437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E3B7B33C-9176-4C35-B947-3032ACBFD1A8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SNCF</a:t>
            </a:r>
          </a:p>
        </p:txBody>
      </p:sp>
    </p:spTree>
    <p:extLst>
      <p:ext uri="{BB962C8B-B14F-4D97-AF65-F5344CB8AC3E}">
        <p14:creationId xmlns:p14="http://schemas.microsoft.com/office/powerpoint/2010/main" val="182002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ET MEASUREMENT GROUP | Réseau Mesure">
            <a:extLst>
              <a:ext uri="{FF2B5EF4-FFF2-40B4-BE49-F238E27FC236}">
                <a16:creationId xmlns:a16="http://schemas.microsoft.com/office/drawing/2014/main" id="{5FC3BD41-A568-4003-BD8D-7DD006F0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bâtiment, debout, cuisine, navire&#10;&#10;Description générée automatiquement">
            <a:extLst>
              <a:ext uri="{FF2B5EF4-FFF2-40B4-BE49-F238E27FC236}">
                <a16:creationId xmlns:a16="http://schemas.microsoft.com/office/drawing/2014/main" id="{517EA7BE-A24E-455C-B5E0-BD184571A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373" y="1946631"/>
            <a:ext cx="6231253" cy="467344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75539A9-D50B-46A4-B0D7-9DB4B7DC1012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Luxmètre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986232-D1C2-492A-A209-9D59BE55450A}"/>
              </a:ext>
            </a:extLst>
          </p:cNvPr>
          <p:cNvSpPr txBox="1"/>
          <p:nvPr/>
        </p:nvSpPr>
        <p:spPr>
          <a:xfrm>
            <a:off x="114311" y="1432874"/>
            <a:ext cx="499501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Objectif : Automatiser l’étalonnage des Luxmètres</a:t>
            </a:r>
          </a:p>
        </p:txBody>
      </p:sp>
    </p:spTree>
    <p:extLst>
      <p:ext uri="{BB962C8B-B14F-4D97-AF65-F5344CB8AC3E}">
        <p14:creationId xmlns:p14="http://schemas.microsoft.com/office/powerpoint/2010/main" val="40087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ET MEASUREMENT GROUP | Réseau Mesure">
            <a:extLst>
              <a:ext uri="{FF2B5EF4-FFF2-40B4-BE49-F238E27FC236}">
                <a16:creationId xmlns:a16="http://schemas.microsoft.com/office/drawing/2014/main" id="{2746916C-64BC-4FB0-8579-CA4A1F771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91AD33-C5FC-460D-B632-93F91006A08F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Luxmètre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C6A9F9-18EB-4D09-AD96-7AA07B8A8296}"/>
              </a:ext>
            </a:extLst>
          </p:cNvPr>
          <p:cNvSpPr txBox="1"/>
          <p:nvPr/>
        </p:nvSpPr>
        <p:spPr>
          <a:xfrm>
            <a:off x="254524" y="1244338"/>
            <a:ext cx="8625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Construction d’un système </a:t>
            </a:r>
            <a:r>
              <a:rPr lang="fr-FR" dirty="0" err="1"/>
              <a:t>arduino</a:t>
            </a:r>
            <a:r>
              <a:rPr lang="fr-FR" dirty="0"/>
              <a:t>, pouvant commander un moteur pas à pas et entrainer une courroie reliée à un chariot qui pourra transporter le luxmètre à des positions réglables de façon précise.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3AD2157-8FB8-49A6-ACD2-46F559BB8A3B}"/>
              </a:ext>
            </a:extLst>
          </p:cNvPr>
          <p:cNvSpPr/>
          <p:nvPr/>
        </p:nvSpPr>
        <p:spPr>
          <a:xfrm>
            <a:off x="1187777" y="3135428"/>
            <a:ext cx="970961" cy="92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493EAF2-C1EC-4E5D-90A3-6E2BFD989951}"/>
              </a:ext>
            </a:extLst>
          </p:cNvPr>
          <p:cNvSpPr/>
          <p:nvPr/>
        </p:nvSpPr>
        <p:spPr>
          <a:xfrm>
            <a:off x="1371599" y="3295435"/>
            <a:ext cx="603315" cy="6033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FD940363-739E-4D38-8080-9D5F7186D501}"/>
              </a:ext>
            </a:extLst>
          </p:cNvPr>
          <p:cNvCxnSpPr/>
          <p:nvPr/>
        </p:nvCxnSpPr>
        <p:spPr>
          <a:xfrm>
            <a:off x="1692110" y="3314289"/>
            <a:ext cx="81306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DFBA07B-A242-4534-9742-39C5BD9D5A3F}"/>
              </a:ext>
            </a:extLst>
          </p:cNvPr>
          <p:cNvCxnSpPr/>
          <p:nvPr/>
        </p:nvCxnSpPr>
        <p:spPr>
          <a:xfrm>
            <a:off x="1673256" y="3879897"/>
            <a:ext cx="81306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D47414E-2E9A-439F-B352-B17DFBE27FF3}"/>
              </a:ext>
            </a:extLst>
          </p:cNvPr>
          <p:cNvSpPr/>
          <p:nvPr/>
        </p:nvSpPr>
        <p:spPr>
          <a:xfrm>
            <a:off x="9455280" y="3286256"/>
            <a:ext cx="603315" cy="6033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2CDF88-48BC-4A33-998E-24AA2CEFFD90}"/>
              </a:ext>
            </a:extLst>
          </p:cNvPr>
          <p:cNvSpPr/>
          <p:nvPr/>
        </p:nvSpPr>
        <p:spPr>
          <a:xfrm>
            <a:off x="5238036" y="2171886"/>
            <a:ext cx="722717" cy="42287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Lux</a:t>
            </a:r>
          </a:p>
          <a:p>
            <a:pPr algn="ctr"/>
            <a:r>
              <a:rPr lang="fr-FR" sz="1400" dirty="0" err="1">
                <a:solidFill>
                  <a:schemeClr val="tx1"/>
                </a:solidFill>
              </a:rPr>
              <a:t>metre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A887014C-228C-4D66-A32C-71956563EA37}"/>
              </a:ext>
            </a:extLst>
          </p:cNvPr>
          <p:cNvCxnSpPr>
            <a:stCxn id="9" idx="2"/>
          </p:cNvCxnSpPr>
          <p:nvPr/>
        </p:nvCxnSpPr>
        <p:spPr>
          <a:xfrm rot="10800000" flipV="1">
            <a:off x="707011" y="3597093"/>
            <a:ext cx="480767" cy="687908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2F532B5-71BC-46D9-BA63-7C9C1632E325}"/>
              </a:ext>
            </a:extLst>
          </p:cNvPr>
          <p:cNvSpPr/>
          <p:nvPr/>
        </p:nvSpPr>
        <p:spPr>
          <a:xfrm>
            <a:off x="358219" y="4285001"/>
            <a:ext cx="2262433" cy="12031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Arduino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17DD2EA-DF4A-4662-B41A-061A7E3519AF}"/>
              </a:ext>
            </a:extLst>
          </p:cNvPr>
          <p:cNvSpPr/>
          <p:nvPr/>
        </p:nvSpPr>
        <p:spPr>
          <a:xfrm>
            <a:off x="3342405" y="5668845"/>
            <a:ext cx="443059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2F2CF26-CA6A-4BD0-A137-49CEFEC7AB8C}"/>
              </a:ext>
            </a:extLst>
          </p:cNvPr>
          <p:cNvSpPr/>
          <p:nvPr/>
        </p:nvSpPr>
        <p:spPr>
          <a:xfrm>
            <a:off x="4052562" y="5668845"/>
            <a:ext cx="443059" cy="44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BE89367-8865-418E-B75A-F46973A57184}"/>
              </a:ext>
            </a:extLst>
          </p:cNvPr>
          <p:cNvGrpSpPr/>
          <p:nvPr/>
        </p:nvGrpSpPr>
        <p:grpSpPr>
          <a:xfrm>
            <a:off x="4945980" y="5543421"/>
            <a:ext cx="653415" cy="725861"/>
            <a:chOff x="4553327" y="2771480"/>
            <a:chExt cx="2678859" cy="248867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9DF53F-3D29-4C3A-B9D4-F2FE21EEB6B3}"/>
                </a:ext>
              </a:extLst>
            </p:cNvPr>
            <p:cNvSpPr/>
            <p:nvPr/>
          </p:nvSpPr>
          <p:spPr>
            <a:xfrm>
              <a:off x="4553327" y="2771480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98B127-850C-4804-ADC1-FFA03DEDC4C7}"/>
                </a:ext>
              </a:extLst>
            </p:cNvPr>
            <p:cNvSpPr/>
            <p:nvPr/>
          </p:nvSpPr>
          <p:spPr>
            <a:xfrm>
              <a:off x="5979233" y="2771480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6D2337-EA36-4A75-9E1B-055B5EFF6761}"/>
                </a:ext>
              </a:extLst>
            </p:cNvPr>
            <p:cNvSpPr/>
            <p:nvPr/>
          </p:nvSpPr>
          <p:spPr>
            <a:xfrm>
              <a:off x="6692186" y="2771480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6CFBF7-C55D-417B-892B-C76DD2597110}"/>
                </a:ext>
              </a:extLst>
            </p:cNvPr>
            <p:cNvSpPr/>
            <p:nvPr/>
          </p:nvSpPr>
          <p:spPr>
            <a:xfrm>
              <a:off x="5266280" y="2771480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2B61C6-CDA1-4130-9554-35D24BB15EB2}"/>
                </a:ext>
              </a:extLst>
            </p:cNvPr>
            <p:cNvSpPr/>
            <p:nvPr/>
          </p:nvSpPr>
          <p:spPr>
            <a:xfrm>
              <a:off x="4553327" y="3421038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938EA6-8E55-4C26-BDFB-65E1369B600B}"/>
                </a:ext>
              </a:extLst>
            </p:cNvPr>
            <p:cNvSpPr/>
            <p:nvPr/>
          </p:nvSpPr>
          <p:spPr>
            <a:xfrm>
              <a:off x="5979233" y="3421038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6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4B73FF-7D62-43D9-8D25-A9E35866BB3F}"/>
                </a:ext>
              </a:extLst>
            </p:cNvPr>
            <p:cNvSpPr/>
            <p:nvPr/>
          </p:nvSpPr>
          <p:spPr>
            <a:xfrm>
              <a:off x="6692186" y="3421038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B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D63A03-4C0E-4A8D-AF1E-69DD2D067B2D}"/>
                </a:ext>
              </a:extLst>
            </p:cNvPr>
            <p:cNvSpPr/>
            <p:nvPr/>
          </p:nvSpPr>
          <p:spPr>
            <a:xfrm>
              <a:off x="5266280" y="3421038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807084-6742-4B80-ABA2-2A1D7C6059D5}"/>
                </a:ext>
              </a:extLst>
            </p:cNvPr>
            <p:cNvSpPr/>
            <p:nvPr/>
          </p:nvSpPr>
          <p:spPr>
            <a:xfrm>
              <a:off x="4553327" y="4070596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7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BA9ECD-EF52-4DC4-8828-E30D6602F9F3}"/>
                </a:ext>
              </a:extLst>
            </p:cNvPr>
            <p:cNvSpPr/>
            <p:nvPr/>
          </p:nvSpPr>
          <p:spPr>
            <a:xfrm>
              <a:off x="5979233" y="4070596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9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279DD6-F0F8-4C35-B821-28B40FA97E51}"/>
                </a:ext>
              </a:extLst>
            </p:cNvPr>
            <p:cNvSpPr/>
            <p:nvPr/>
          </p:nvSpPr>
          <p:spPr>
            <a:xfrm>
              <a:off x="6692186" y="4070596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2A1225-34DA-44AA-A364-76FC65A97DFC}"/>
                </a:ext>
              </a:extLst>
            </p:cNvPr>
            <p:cNvSpPr/>
            <p:nvPr/>
          </p:nvSpPr>
          <p:spPr>
            <a:xfrm>
              <a:off x="5266280" y="4070596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8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7EDCF2-6F69-4346-A1A9-77CBD1F8817C}"/>
                </a:ext>
              </a:extLst>
            </p:cNvPr>
            <p:cNvSpPr/>
            <p:nvPr/>
          </p:nvSpPr>
          <p:spPr>
            <a:xfrm>
              <a:off x="4553327" y="4720154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*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8CE2B8E-E03F-4FA4-9808-1BFFB8C292C3}"/>
                </a:ext>
              </a:extLst>
            </p:cNvPr>
            <p:cNvSpPr/>
            <p:nvPr/>
          </p:nvSpPr>
          <p:spPr>
            <a:xfrm>
              <a:off x="5979233" y="4720154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#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36469-29B1-45F7-9811-A9F8022770AF}"/>
                </a:ext>
              </a:extLst>
            </p:cNvPr>
            <p:cNvSpPr/>
            <p:nvPr/>
          </p:nvSpPr>
          <p:spPr>
            <a:xfrm>
              <a:off x="6692186" y="4720154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08E61FF-3E18-4841-BF62-A4B382DD842B}"/>
                </a:ext>
              </a:extLst>
            </p:cNvPr>
            <p:cNvSpPr/>
            <p:nvPr/>
          </p:nvSpPr>
          <p:spPr>
            <a:xfrm>
              <a:off x="5266280" y="4720154"/>
              <a:ext cx="54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0</a:t>
              </a:r>
            </a:p>
          </p:txBody>
        </p:sp>
      </p:grpSp>
      <p:pic>
        <p:nvPicPr>
          <p:cNvPr id="39" name="Image 38" descr="Une image contenant assis&#10;&#10;Description générée automatiquement">
            <a:extLst>
              <a:ext uri="{FF2B5EF4-FFF2-40B4-BE49-F238E27FC236}">
                <a16:creationId xmlns:a16="http://schemas.microsoft.com/office/drawing/2014/main" id="{1F313AC7-6DD1-42DD-8C5E-904F47F17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42498" y="5398626"/>
            <a:ext cx="1178267" cy="10154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4768D34-19E0-4F6E-81D0-837932536734}"/>
              </a:ext>
            </a:extLst>
          </p:cNvPr>
          <p:cNvCxnSpPr/>
          <p:nvPr/>
        </p:nvCxnSpPr>
        <p:spPr>
          <a:xfrm>
            <a:off x="6096000" y="2799761"/>
            <a:ext cx="5310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èche : en arc 45">
            <a:extLst>
              <a:ext uri="{FF2B5EF4-FFF2-40B4-BE49-F238E27FC236}">
                <a16:creationId xmlns:a16="http://schemas.microsoft.com/office/drawing/2014/main" id="{1DEFB8E5-4261-4927-88BD-4FFFBFEB0E9F}"/>
              </a:ext>
            </a:extLst>
          </p:cNvPr>
          <p:cNvSpPr/>
          <p:nvPr/>
        </p:nvSpPr>
        <p:spPr>
          <a:xfrm>
            <a:off x="992221" y="2731327"/>
            <a:ext cx="1377049" cy="990014"/>
          </a:xfrm>
          <a:prstGeom prst="circular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C1ED6198-9994-4DD2-8ECE-2D4335995350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620652" y="4883285"/>
            <a:ext cx="5618676" cy="3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C58955D6-A688-415D-B2AA-D83E5AD61C36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563934" y="4886587"/>
            <a:ext cx="1" cy="782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F375DFA2-F8DC-4C00-BDBE-C85F0FB49EB5}"/>
              </a:ext>
            </a:extLst>
          </p:cNvPr>
          <p:cNvCxnSpPr>
            <a:cxnSpLocks/>
          </p:cNvCxnSpPr>
          <p:nvPr/>
        </p:nvCxnSpPr>
        <p:spPr>
          <a:xfrm>
            <a:off x="4267684" y="4886587"/>
            <a:ext cx="1" cy="7822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6246E6D-EA19-410C-B4D6-9899501FBAF1}"/>
              </a:ext>
            </a:extLst>
          </p:cNvPr>
          <p:cNvCxnSpPr>
            <a:cxnSpLocks/>
          </p:cNvCxnSpPr>
          <p:nvPr/>
        </p:nvCxnSpPr>
        <p:spPr>
          <a:xfrm>
            <a:off x="5293779" y="4874420"/>
            <a:ext cx="0" cy="6137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A1100426-CFE3-4417-9193-2DF972F5DF8D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627043" y="4886587"/>
            <a:ext cx="4589" cy="512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069CC1E-E447-4F4B-AF8C-E1FCCCEFB44F}"/>
              </a:ext>
            </a:extLst>
          </p:cNvPr>
          <p:cNvSpPr/>
          <p:nvPr/>
        </p:nvSpPr>
        <p:spPr>
          <a:xfrm>
            <a:off x="7704306" y="5398626"/>
            <a:ext cx="992222" cy="1148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52.14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D3656236-6070-4567-9D21-C1000BC4BF9B}"/>
              </a:ext>
            </a:extLst>
          </p:cNvPr>
          <p:cNvCxnSpPr>
            <a:cxnSpLocks/>
          </p:cNvCxnSpPr>
          <p:nvPr/>
        </p:nvCxnSpPr>
        <p:spPr>
          <a:xfrm>
            <a:off x="8217906" y="4886586"/>
            <a:ext cx="4589" cy="512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E182A4E4-F3D2-458F-8013-5CF61A6C2FD7}"/>
              </a:ext>
            </a:extLst>
          </p:cNvPr>
          <p:cNvGrpSpPr/>
          <p:nvPr/>
        </p:nvGrpSpPr>
        <p:grpSpPr>
          <a:xfrm>
            <a:off x="2398953" y="2904616"/>
            <a:ext cx="197410" cy="304819"/>
            <a:chOff x="2398953" y="2904616"/>
            <a:chExt cx="197410" cy="30481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3368E7-D43D-45DA-894C-DFFC98E8967F}"/>
                </a:ext>
              </a:extLst>
            </p:cNvPr>
            <p:cNvSpPr/>
            <p:nvPr/>
          </p:nvSpPr>
          <p:spPr>
            <a:xfrm>
              <a:off x="2398953" y="2914052"/>
              <a:ext cx="54687" cy="28409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87F52E9-88FD-41EF-9AEC-AD4E2EF38F84}"/>
                </a:ext>
              </a:extLst>
            </p:cNvPr>
            <p:cNvSpPr/>
            <p:nvPr/>
          </p:nvSpPr>
          <p:spPr>
            <a:xfrm flipV="1">
              <a:off x="2453398" y="3112567"/>
              <a:ext cx="72073" cy="45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FDB80516-3F56-43E2-8155-2CF89DAAB993}"/>
                </a:ext>
              </a:extLst>
            </p:cNvPr>
            <p:cNvCxnSpPr/>
            <p:nvPr/>
          </p:nvCxnSpPr>
          <p:spPr>
            <a:xfrm>
              <a:off x="2454578" y="2904616"/>
              <a:ext cx="141785" cy="3048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555F087-2010-450D-8E7F-B1A4380D6AA7}"/>
              </a:ext>
            </a:extLst>
          </p:cNvPr>
          <p:cNvGrpSpPr/>
          <p:nvPr/>
        </p:nvGrpSpPr>
        <p:grpSpPr>
          <a:xfrm flipH="1">
            <a:off x="9207079" y="2861899"/>
            <a:ext cx="248201" cy="304819"/>
            <a:chOff x="2398953" y="2904616"/>
            <a:chExt cx="197410" cy="304819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689EFD1-C05A-4754-A655-6A7E354A781F}"/>
                </a:ext>
              </a:extLst>
            </p:cNvPr>
            <p:cNvSpPr/>
            <p:nvPr/>
          </p:nvSpPr>
          <p:spPr>
            <a:xfrm>
              <a:off x="2398953" y="2914052"/>
              <a:ext cx="54687" cy="28409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4128F13-DE66-4D50-AFF3-F4E3E4D7A901}"/>
                </a:ext>
              </a:extLst>
            </p:cNvPr>
            <p:cNvSpPr/>
            <p:nvPr/>
          </p:nvSpPr>
          <p:spPr>
            <a:xfrm flipV="1">
              <a:off x="2454578" y="3112567"/>
              <a:ext cx="70892" cy="504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B7743ABF-6945-4BBD-BEF4-4E018127650F}"/>
                </a:ext>
              </a:extLst>
            </p:cNvPr>
            <p:cNvCxnSpPr/>
            <p:nvPr/>
          </p:nvCxnSpPr>
          <p:spPr>
            <a:xfrm>
              <a:off x="2454578" y="2904616"/>
              <a:ext cx="141785" cy="3048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BF6807AC-5B08-4FA1-A828-ABD2EE616DDF}"/>
              </a:ext>
            </a:extLst>
          </p:cNvPr>
          <p:cNvCxnSpPr>
            <a:cxnSpLocks/>
          </p:cNvCxnSpPr>
          <p:nvPr/>
        </p:nvCxnSpPr>
        <p:spPr>
          <a:xfrm>
            <a:off x="2398489" y="3219933"/>
            <a:ext cx="0" cy="10650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48A7F43-D712-4C63-A374-187813B73278}"/>
              </a:ext>
            </a:extLst>
          </p:cNvPr>
          <p:cNvCxnSpPr>
            <a:cxnSpLocks/>
          </p:cNvCxnSpPr>
          <p:nvPr/>
        </p:nvCxnSpPr>
        <p:spPr>
          <a:xfrm>
            <a:off x="2397404" y="4002511"/>
            <a:ext cx="70234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3707ABB3-1A1C-44F5-9FAE-38C392BB2388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9420901" y="3155428"/>
            <a:ext cx="0" cy="82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3AA120A2-FDAD-4CBE-9DC2-BF5BD57550CA}"/>
              </a:ext>
            </a:extLst>
          </p:cNvPr>
          <p:cNvSpPr/>
          <p:nvPr/>
        </p:nvSpPr>
        <p:spPr>
          <a:xfrm>
            <a:off x="5102180" y="2594758"/>
            <a:ext cx="992637" cy="7006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Chariot</a:t>
            </a:r>
          </a:p>
        </p:txBody>
      </p:sp>
    </p:spTree>
    <p:extLst>
      <p:ext uri="{BB962C8B-B14F-4D97-AF65-F5344CB8AC3E}">
        <p14:creationId xmlns:p14="http://schemas.microsoft.com/office/powerpoint/2010/main" val="407960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ET MEASUREMENT GROUP | Réseau Mesure">
            <a:extLst>
              <a:ext uri="{FF2B5EF4-FFF2-40B4-BE49-F238E27FC236}">
                <a16:creationId xmlns:a16="http://schemas.microsoft.com/office/drawing/2014/main" id="{64702EBF-BC11-4891-8401-F9D79A3A1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841B617-C052-4E1D-9329-456278D6614F}"/>
              </a:ext>
            </a:extLst>
          </p:cNvPr>
          <p:cNvSpPr txBox="1"/>
          <p:nvPr/>
        </p:nvSpPr>
        <p:spPr>
          <a:xfrm>
            <a:off x="0" y="217424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38600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3748EF48-60E2-4D91-B9B2-B80B4F40914A}"/>
              </a:ext>
            </a:extLst>
          </p:cNvPr>
          <p:cNvGrpSpPr/>
          <p:nvPr/>
        </p:nvGrpSpPr>
        <p:grpSpPr>
          <a:xfrm>
            <a:off x="284635" y="220020"/>
            <a:ext cx="8114191" cy="5127067"/>
            <a:chOff x="204186" y="239697"/>
            <a:chExt cx="8114191" cy="5127067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3C5CFC3-FC3C-4621-88F0-F644A1B9A5D9}"/>
                </a:ext>
              </a:extLst>
            </p:cNvPr>
            <p:cNvSpPr txBox="1"/>
            <p:nvPr/>
          </p:nvSpPr>
          <p:spPr>
            <a:xfrm>
              <a:off x="204186" y="239697"/>
              <a:ext cx="8114191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800" dirty="0"/>
                <a:t>3 Projets simultanés</a:t>
              </a:r>
            </a:p>
            <a:p>
              <a:endParaRPr lang="fr-FR" sz="4800" dirty="0"/>
            </a:p>
            <a:p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3600" dirty="0"/>
                <a:t>Projet RFID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3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3600" dirty="0"/>
                <a:t>Projet SNCF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3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3600" dirty="0"/>
                <a:t>Projet Luxmètre</a:t>
              </a:r>
            </a:p>
          </p:txBody>
        </p:sp>
        <p:pic>
          <p:nvPicPr>
            <p:cNvPr id="2050" name="Picture 2" descr="Les puces RFID ont un logo européen - LOGONEWS">
              <a:extLst>
                <a:ext uri="{FF2B5EF4-FFF2-40B4-BE49-F238E27FC236}">
                  <a16:creationId xmlns:a16="http://schemas.microsoft.com/office/drawing/2014/main" id="{DCE40CB8-5D7C-49EA-8FC2-7217BD3AC7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71" t="6000" r="30357" b="9333"/>
            <a:stretch/>
          </p:blipFill>
          <p:spPr bwMode="auto">
            <a:xfrm>
              <a:off x="4317206" y="1628775"/>
              <a:ext cx="1314450" cy="1209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NCF logo : histoire, signification et évolution, symbole">
              <a:extLst>
                <a:ext uri="{FF2B5EF4-FFF2-40B4-BE49-F238E27FC236}">
                  <a16:creationId xmlns:a16="http://schemas.microsoft.com/office/drawing/2014/main" id="{366B0F44-39D0-4B6F-A77C-8EAEC4C9FA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46" b="22728"/>
            <a:stretch/>
          </p:blipFill>
          <p:spPr bwMode="auto">
            <a:xfrm>
              <a:off x="4200525" y="2875977"/>
              <a:ext cx="1547813" cy="858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Luxmètres portables Konica Minolta">
              <a:extLst>
                <a:ext uri="{FF2B5EF4-FFF2-40B4-BE49-F238E27FC236}">
                  <a16:creationId xmlns:a16="http://schemas.microsoft.com/office/drawing/2014/main" id="{0C407447-9897-4211-B04A-E559AA3CA5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3818951"/>
              <a:ext cx="1547813" cy="1547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BLET MEASUREMENT GROUP | Réseau Mesure">
            <a:extLst>
              <a:ext uri="{FF2B5EF4-FFF2-40B4-BE49-F238E27FC236}">
                <a16:creationId xmlns:a16="http://schemas.microsoft.com/office/drawing/2014/main" id="{E0F048B3-4402-4F8C-AC13-463C53266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48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LET MEASUREMENT GROUP | Réseau Mesure">
            <a:extLst>
              <a:ext uri="{FF2B5EF4-FFF2-40B4-BE49-F238E27FC236}">
                <a16:creationId xmlns:a16="http://schemas.microsoft.com/office/drawing/2014/main" id="{3CC16001-5017-457D-BF08-BD816138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3CE2281-DF07-4A34-AFEC-82D68FB14CA1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RFID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3CF8F7-1B1C-44F1-BBDF-A2CE717EE7B3}"/>
              </a:ext>
            </a:extLst>
          </p:cNvPr>
          <p:cNvSpPr txBox="1"/>
          <p:nvPr/>
        </p:nvSpPr>
        <p:spPr>
          <a:xfrm>
            <a:off x="114311" y="1067647"/>
            <a:ext cx="5872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Expression du besoin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5785EE5-7F1E-4D9D-BADC-B46A8BCA4684}"/>
              </a:ext>
            </a:extLst>
          </p:cNvPr>
          <p:cNvSpPr txBox="1"/>
          <p:nvPr/>
        </p:nvSpPr>
        <p:spPr>
          <a:xfrm>
            <a:off x="114311" y="1935203"/>
            <a:ext cx="836038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Permettre via un système simple de localiser et suivre les statuts des SAV de l’entreprise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D399FED-789B-4F2F-9C65-9045A6C73160}"/>
              </a:ext>
            </a:extLst>
          </p:cNvPr>
          <p:cNvSpPr txBox="1"/>
          <p:nvPr/>
        </p:nvSpPr>
        <p:spPr>
          <a:xfrm>
            <a:off x="114311" y="2630079"/>
            <a:ext cx="9840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Outils utilisés pour mettre en place la solution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Création d’un réseau TCP entre une Raspberry et plusieurs Arduino</a:t>
            </a:r>
          </a:p>
          <a:p>
            <a:pPr marL="285750" indent="-285750">
              <a:buFontTx/>
              <a:buChar char="-"/>
            </a:pPr>
            <a:r>
              <a:rPr lang="fr-FR" dirty="0"/>
              <a:t>Création d’une base de données MySQL</a:t>
            </a:r>
          </a:p>
          <a:p>
            <a:pPr marL="285750" indent="-285750">
              <a:buFontTx/>
              <a:buChar char="-"/>
            </a:pPr>
            <a:r>
              <a:rPr lang="fr-FR" dirty="0"/>
              <a:t>Localisation via carte RFID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323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ET MEASUREMENT GROUP | Réseau Mesure">
            <a:extLst>
              <a:ext uri="{FF2B5EF4-FFF2-40B4-BE49-F238E27FC236}">
                <a16:creationId xmlns:a16="http://schemas.microsoft.com/office/drawing/2014/main" id="{49AA4433-09FE-4A70-A14A-C47C3E507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129ECBE-346D-4A3F-8157-600ED9411CE2}"/>
              </a:ext>
            </a:extLst>
          </p:cNvPr>
          <p:cNvCxnSpPr>
            <a:cxnSpLocks/>
          </p:cNvCxnSpPr>
          <p:nvPr/>
        </p:nvCxnSpPr>
        <p:spPr>
          <a:xfrm>
            <a:off x="3509919" y="4406063"/>
            <a:ext cx="38706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BF1C0A07-33FB-4AA4-90EE-5B95783BE71F}"/>
              </a:ext>
            </a:extLst>
          </p:cNvPr>
          <p:cNvGrpSpPr/>
          <p:nvPr/>
        </p:nvGrpSpPr>
        <p:grpSpPr>
          <a:xfrm>
            <a:off x="2977277" y="2011599"/>
            <a:ext cx="4834983" cy="3956929"/>
            <a:chOff x="3265152" y="1999982"/>
            <a:chExt cx="4834983" cy="3956929"/>
          </a:xfrm>
        </p:grpSpPr>
        <p:sp>
          <p:nvSpPr>
            <p:cNvPr id="9" name="Organigramme : Alternative 8">
              <a:extLst>
                <a:ext uri="{FF2B5EF4-FFF2-40B4-BE49-F238E27FC236}">
                  <a16:creationId xmlns:a16="http://schemas.microsoft.com/office/drawing/2014/main" id="{1F440BE9-4678-4FBD-9B19-B644EDB89434}"/>
                </a:ext>
              </a:extLst>
            </p:cNvPr>
            <p:cNvSpPr/>
            <p:nvPr/>
          </p:nvSpPr>
          <p:spPr>
            <a:xfrm>
              <a:off x="4951891" y="1999982"/>
              <a:ext cx="1544714" cy="2003846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Raspberry pi</a:t>
              </a:r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47F236F8-16C6-431E-AE09-CEC15DE82297}"/>
                </a:ext>
              </a:extLst>
            </p:cNvPr>
            <p:cNvCxnSpPr>
              <a:cxnSpLocks/>
            </p:cNvCxnSpPr>
            <p:nvPr/>
          </p:nvCxnSpPr>
          <p:spPr>
            <a:xfrm>
              <a:off x="5724248" y="4003828"/>
              <a:ext cx="0" cy="3906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5805678C-C23D-4507-9016-1F2FCCA401A1}"/>
                </a:ext>
              </a:extLst>
            </p:cNvPr>
            <p:cNvCxnSpPr>
              <a:cxnSpLocks/>
            </p:cNvCxnSpPr>
            <p:nvPr/>
          </p:nvCxnSpPr>
          <p:spPr>
            <a:xfrm>
              <a:off x="4860913" y="4394445"/>
              <a:ext cx="0" cy="3906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C41DF7E9-EE3F-4FA3-A1E6-37F9B69D425F}"/>
                </a:ext>
              </a:extLst>
            </p:cNvPr>
            <p:cNvCxnSpPr>
              <a:cxnSpLocks/>
            </p:cNvCxnSpPr>
            <p:nvPr/>
          </p:nvCxnSpPr>
          <p:spPr>
            <a:xfrm>
              <a:off x="7671417" y="4394446"/>
              <a:ext cx="0" cy="3906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4E465C26-B310-4192-9207-941427CDEC54}"/>
                </a:ext>
              </a:extLst>
            </p:cNvPr>
            <p:cNvCxnSpPr>
              <a:cxnSpLocks/>
            </p:cNvCxnSpPr>
            <p:nvPr/>
          </p:nvCxnSpPr>
          <p:spPr>
            <a:xfrm>
              <a:off x="6548378" y="4394445"/>
              <a:ext cx="0" cy="3906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CA65024F-83FB-453E-A1A4-1169CB351CBE}"/>
                </a:ext>
              </a:extLst>
            </p:cNvPr>
            <p:cNvCxnSpPr>
              <a:cxnSpLocks/>
            </p:cNvCxnSpPr>
            <p:nvPr/>
          </p:nvCxnSpPr>
          <p:spPr>
            <a:xfrm>
              <a:off x="3797794" y="4394446"/>
              <a:ext cx="0" cy="3906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11C62F94-82AB-43B2-9AAC-DB5AD0076C68}"/>
                </a:ext>
              </a:extLst>
            </p:cNvPr>
            <p:cNvSpPr/>
            <p:nvPr/>
          </p:nvSpPr>
          <p:spPr>
            <a:xfrm>
              <a:off x="3265152" y="4785064"/>
              <a:ext cx="896614" cy="11718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arduino</a:t>
              </a:r>
              <a:endParaRPr lang="fr-FR" sz="1600" dirty="0"/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CE37A8C9-667D-4FF2-BEBD-0CD81CC5C300}"/>
                </a:ext>
              </a:extLst>
            </p:cNvPr>
            <p:cNvSpPr/>
            <p:nvPr/>
          </p:nvSpPr>
          <p:spPr>
            <a:xfrm>
              <a:off x="4375616" y="4785063"/>
              <a:ext cx="896614" cy="11718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arduino</a:t>
              </a:r>
              <a:endParaRPr lang="fr-FR" sz="1400" dirty="0"/>
            </a:p>
          </p:txBody>
        </p: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A78E0C0F-3DD1-4125-A2AC-242ED7735D8C}"/>
                </a:ext>
              </a:extLst>
            </p:cNvPr>
            <p:cNvSpPr/>
            <p:nvPr/>
          </p:nvSpPr>
          <p:spPr>
            <a:xfrm>
              <a:off x="6100071" y="4785063"/>
              <a:ext cx="896614" cy="11718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arduino</a:t>
              </a:r>
              <a:endParaRPr lang="fr-FR" sz="1400" dirty="0"/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2703A33-FD2E-4567-9374-601D684398F4}"/>
                </a:ext>
              </a:extLst>
            </p:cNvPr>
            <p:cNvSpPr/>
            <p:nvPr/>
          </p:nvSpPr>
          <p:spPr>
            <a:xfrm>
              <a:off x="7203521" y="4785062"/>
              <a:ext cx="896614" cy="117184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/>
                <a:t>arduino</a:t>
              </a:r>
              <a:endParaRPr lang="fr-FR" sz="1400" dirty="0"/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1A11F5ED-0E0E-4B0D-A69E-071A46016EAE}"/>
              </a:ext>
            </a:extLst>
          </p:cNvPr>
          <p:cNvGrpSpPr/>
          <p:nvPr/>
        </p:nvGrpSpPr>
        <p:grpSpPr>
          <a:xfrm>
            <a:off x="1211154" y="1449801"/>
            <a:ext cx="8355182" cy="5291092"/>
            <a:chOff x="1499029" y="1438184"/>
            <a:chExt cx="8355182" cy="5291092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3017AB2-68F4-4F57-8EF6-4A14354DFB67}"/>
                </a:ext>
              </a:extLst>
            </p:cNvPr>
            <p:cNvSpPr/>
            <p:nvPr/>
          </p:nvSpPr>
          <p:spPr>
            <a:xfrm>
              <a:off x="1499029" y="1438184"/>
              <a:ext cx="8355182" cy="52910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539AF15-8F87-4F39-A712-527088EB2100}"/>
                </a:ext>
              </a:extLst>
            </p:cNvPr>
            <p:cNvSpPr txBox="1"/>
            <p:nvPr/>
          </p:nvSpPr>
          <p:spPr>
            <a:xfrm>
              <a:off x="7075503" y="2405849"/>
              <a:ext cx="1606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Réseau local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BE8C75F-7AB0-4534-9BA4-DA702853C40D}"/>
              </a:ext>
            </a:extLst>
          </p:cNvPr>
          <p:cNvGrpSpPr/>
          <p:nvPr/>
        </p:nvGrpSpPr>
        <p:grpSpPr>
          <a:xfrm>
            <a:off x="0" y="2284299"/>
            <a:ext cx="5313928" cy="894966"/>
            <a:chOff x="287875" y="2272682"/>
            <a:chExt cx="5313928" cy="894966"/>
          </a:xfrm>
        </p:grpSpPr>
        <p:sp>
          <p:nvSpPr>
            <p:cNvPr id="29" name="Est égal à 28">
              <a:extLst>
                <a:ext uri="{FF2B5EF4-FFF2-40B4-BE49-F238E27FC236}">
                  <a16:creationId xmlns:a16="http://schemas.microsoft.com/office/drawing/2014/main" id="{216FD1AA-4A3E-4550-AF15-539829D0BC7A}"/>
                </a:ext>
              </a:extLst>
            </p:cNvPr>
            <p:cNvSpPr/>
            <p:nvPr/>
          </p:nvSpPr>
          <p:spPr>
            <a:xfrm>
              <a:off x="683578" y="2272682"/>
              <a:ext cx="4918225" cy="251082"/>
            </a:xfrm>
            <a:prstGeom prst="mathEqual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60026A55-A85B-46CB-93AF-8DB38E80F3A4}"/>
                </a:ext>
              </a:extLst>
            </p:cNvPr>
            <p:cNvSpPr txBox="1"/>
            <p:nvPr/>
          </p:nvSpPr>
          <p:spPr>
            <a:xfrm>
              <a:off x="287875" y="2521317"/>
              <a:ext cx="1606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Accès réseau entreprise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E5BBC00-EE89-439C-9A7C-3F850BD39D94}"/>
              </a:ext>
            </a:extLst>
          </p:cNvPr>
          <p:cNvGrpSpPr/>
          <p:nvPr/>
        </p:nvGrpSpPr>
        <p:grpSpPr>
          <a:xfrm>
            <a:off x="1691538" y="4141889"/>
            <a:ext cx="6390027" cy="369332"/>
            <a:chOff x="-464333" y="2151282"/>
            <a:chExt cx="6390027" cy="369332"/>
          </a:xfrm>
        </p:grpSpPr>
        <p:sp>
          <p:nvSpPr>
            <p:cNvPr id="35" name="Est égal à 34">
              <a:extLst>
                <a:ext uri="{FF2B5EF4-FFF2-40B4-BE49-F238E27FC236}">
                  <a16:creationId xmlns:a16="http://schemas.microsoft.com/office/drawing/2014/main" id="{9C5B8748-0BB1-4B3C-B1FD-A3375575838C}"/>
                </a:ext>
              </a:extLst>
            </p:cNvPr>
            <p:cNvSpPr/>
            <p:nvPr/>
          </p:nvSpPr>
          <p:spPr>
            <a:xfrm>
              <a:off x="662062" y="2315714"/>
              <a:ext cx="5263632" cy="193533"/>
            </a:xfrm>
            <a:prstGeom prst="mathEqual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FA062C87-7382-44C6-B200-88A0FC1FA80E}"/>
                </a:ext>
              </a:extLst>
            </p:cNvPr>
            <p:cNvSpPr txBox="1"/>
            <p:nvPr/>
          </p:nvSpPr>
          <p:spPr>
            <a:xfrm>
              <a:off x="-464333" y="2151282"/>
              <a:ext cx="1992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Réseau entreprise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B8333DB0-9BB8-4A5E-8E05-BEA1BE7155EE}"/>
              </a:ext>
            </a:extLst>
          </p:cNvPr>
          <p:cNvSpPr txBox="1"/>
          <p:nvPr/>
        </p:nvSpPr>
        <p:spPr>
          <a:xfrm>
            <a:off x="8973383" y="1621378"/>
            <a:ext cx="3062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Réseau local</a:t>
            </a:r>
          </a:p>
          <a:p>
            <a:pPr marL="285750" indent="-285750">
              <a:buFontTx/>
              <a:buChar char="-"/>
            </a:pPr>
            <a:r>
              <a:rPr lang="fr-FR" dirty="0"/>
              <a:t>Accès réseau entreprise uniquement sur raspberry  ( 1 port ouvert sur chaque réseau)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CBBD7F5-5789-44BC-B2EC-7FFAC97CE429}"/>
              </a:ext>
            </a:extLst>
          </p:cNvPr>
          <p:cNvSpPr txBox="1"/>
          <p:nvPr/>
        </p:nvSpPr>
        <p:spPr>
          <a:xfrm>
            <a:off x="6448611" y="3077674"/>
            <a:ext cx="3302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Réseau entreprise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Tout les appareils doivent accéder au réseau entreprise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5ECC8D0-764F-4466-A40E-2A36D31842B6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RFID</a:t>
            </a:r>
          </a:p>
        </p:txBody>
      </p:sp>
    </p:spTree>
    <p:extLst>
      <p:ext uri="{BB962C8B-B14F-4D97-AF65-F5344CB8AC3E}">
        <p14:creationId xmlns:p14="http://schemas.microsoft.com/office/powerpoint/2010/main" val="223615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ET MEASUREMENT GROUP | Réseau Mesure">
            <a:extLst>
              <a:ext uri="{FF2B5EF4-FFF2-40B4-BE49-F238E27FC236}">
                <a16:creationId xmlns:a16="http://schemas.microsoft.com/office/drawing/2014/main" id="{4F5288F8-C353-4F00-A5CD-220E8B152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30A424DA-73F8-48E4-AEE1-56B5A55E8958}"/>
              </a:ext>
            </a:extLst>
          </p:cNvPr>
          <p:cNvSpPr/>
          <p:nvPr/>
        </p:nvSpPr>
        <p:spPr>
          <a:xfrm>
            <a:off x="7294093" y="3453903"/>
            <a:ext cx="1544714" cy="20038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Raspberry pi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080C6DD-6D1E-49A0-BE3B-B9A4454049E5}"/>
              </a:ext>
            </a:extLst>
          </p:cNvPr>
          <p:cNvCxnSpPr/>
          <p:nvPr/>
        </p:nvCxnSpPr>
        <p:spPr>
          <a:xfrm>
            <a:off x="3825029" y="4455826"/>
            <a:ext cx="346906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D0BE993D-17F9-46F7-B9CE-D6F800697F6D}"/>
              </a:ext>
            </a:extLst>
          </p:cNvPr>
          <p:cNvSpPr txBox="1"/>
          <p:nvPr/>
        </p:nvSpPr>
        <p:spPr>
          <a:xfrm>
            <a:off x="5043340" y="4007908"/>
            <a:ext cx="128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Liaison USB</a:t>
            </a:r>
          </a:p>
        </p:txBody>
      </p:sp>
      <p:sp>
        <p:nvSpPr>
          <p:cNvPr id="21" name="Rectangle : avec coin arrondi et coin rogné en haut 20">
            <a:extLst>
              <a:ext uri="{FF2B5EF4-FFF2-40B4-BE49-F238E27FC236}">
                <a16:creationId xmlns:a16="http://schemas.microsoft.com/office/drawing/2014/main" id="{80D19935-DB18-40F5-A7F9-4553025011D2}"/>
              </a:ext>
            </a:extLst>
          </p:cNvPr>
          <p:cNvSpPr/>
          <p:nvPr/>
        </p:nvSpPr>
        <p:spPr>
          <a:xfrm>
            <a:off x="2856321" y="3799006"/>
            <a:ext cx="968707" cy="1187776"/>
          </a:xfrm>
          <a:prstGeom prst="snipRoundRect">
            <a:avLst>
              <a:gd name="adj1" fmla="val 0"/>
              <a:gd name="adj2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Carte SD / USB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1088DC3-D562-4A63-81A4-4D681004BDEB}"/>
              </a:ext>
            </a:extLst>
          </p:cNvPr>
          <p:cNvSpPr txBox="1"/>
          <p:nvPr/>
        </p:nvSpPr>
        <p:spPr>
          <a:xfrm>
            <a:off x="133165" y="2055043"/>
            <a:ext cx="571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Sauvegarde de la base de données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37509C9-23D7-4240-B828-DB90B1B67B61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RFID</a:t>
            </a:r>
          </a:p>
        </p:txBody>
      </p:sp>
    </p:spTree>
    <p:extLst>
      <p:ext uri="{BB962C8B-B14F-4D97-AF65-F5344CB8AC3E}">
        <p14:creationId xmlns:p14="http://schemas.microsoft.com/office/powerpoint/2010/main" val="25085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B214DAF-7D93-42F8-AF31-6EF0A65F3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" b="18338"/>
          <a:stretch/>
        </p:blipFill>
        <p:spPr>
          <a:xfrm rot="5400000">
            <a:off x="2675445" y="1842452"/>
            <a:ext cx="5830860" cy="3768247"/>
          </a:xfrm>
          <a:prstGeom prst="rect">
            <a:avLst/>
          </a:prstGeom>
        </p:spPr>
      </p:pic>
      <p:pic>
        <p:nvPicPr>
          <p:cNvPr id="5" name="Picture 2" descr="BLET MEASUREMENT GROUP | Réseau Mesure">
            <a:extLst>
              <a:ext uri="{FF2B5EF4-FFF2-40B4-BE49-F238E27FC236}">
                <a16:creationId xmlns:a16="http://schemas.microsoft.com/office/drawing/2014/main" id="{9C4D6D13-27A7-4BED-B3CB-189CA846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452C4A5-9CDD-4CB0-8915-63126AF2633E}"/>
              </a:ext>
            </a:extLst>
          </p:cNvPr>
          <p:cNvCxnSpPr>
            <a:cxnSpLocks/>
          </p:cNvCxnSpPr>
          <p:nvPr/>
        </p:nvCxnSpPr>
        <p:spPr>
          <a:xfrm>
            <a:off x="2133600" y="3249229"/>
            <a:ext cx="19678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06509B8-0223-47B1-A0B2-E98E8A9218E6}"/>
              </a:ext>
            </a:extLst>
          </p:cNvPr>
          <p:cNvCxnSpPr>
            <a:cxnSpLocks/>
          </p:cNvCxnSpPr>
          <p:nvPr/>
        </p:nvCxnSpPr>
        <p:spPr>
          <a:xfrm>
            <a:off x="2134800" y="3692544"/>
            <a:ext cx="219130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67B75E0-7FF4-4614-BF55-EAB52635EFC7}"/>
              </a:ext>
            </a:extLst>
          </p:cNvPr>
          <p:cNvCxnSpPr>
            <a:cxnSpLocks/>
          </p:cNvCxnSpPr>
          <p:nvPr/>
        </p:nvCxnSpPr>
        <p:spPr>
          <a:xfrm>
            <a:off x="2133600" y="4200051"/>
            <a:ext cx="24756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859EB3D-FC21-4EEF-814D-C21F271F659C}"/>
              </a:ext>
            </a:extLst>
          </p:cNvPr>
          <p:cNvCxnSpPr>
            <a:cxnSpLocks/>
          </p:cNvCxnSpPr>
          <p:nvPr/>
        </p:nvCxnSpPr>
        <p:spPr>
          <a:xfrm>
            <a:off x="2133600" y="4583270"/>
            <a:ext cx="26544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A40A09E-A5A5-432B-A5C2-7466F048286C}"/>
              </a:ext>
            </a:extLst>
          </p:cNvPr>
          <p:cNvCxnSpPr/>
          <p:nvPr/>
        </p:nvCxnSpPr>
        <p:spPr>
          <a:xfrm>
            <a:off x="3182645" y="5161798"/>
            <a:ext cx="20152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79A37A4-C2A2-4806-B654-871B7AD9C907}"/>
              </a:ext>
            </a:extLst>
          </p:cNvPr>
          <p:cNvCxnSpPr>
            <a:cxnSpLocks/>
          </p:cNvCxnSpPr>
          <p:nvPr/>
        </p:nvCxnSpPr>
        <p:spPr>
          <a:xfrm rot="10800000">
            <a:off x="6393726" y="3607004"/>
            <a:ext cx="201523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A1BE355-EBAE-4C90-B360-32475995ED9C}"/>
              </a:ext>
            </a:extLst>
          </p:cNvPr>
          <p:cNvCxnSpPr>
            <a:cxnSpLocks/>
          </p:cNvCxnSpPr>
          <p:nvPr/>
        </p:nvCxnSpPr>
        <p:spPr>
          <a:xfrm rot="10800000">
            <a:off x="6467383" y="4435679"/>
            <a:ext cx="2015231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6321D257-3AE1-4729-AFD0-D0FE6A408A40}"/>
              </a:ext>
            </a:extLst>
          </p:cNvPr>
          <p:cNvSpPr/>
          <p:nvPr/>
        </p:nvSpPr>
        <p:spPr>
          <a:xfrm>
            <a:off x="1760220" y="3147060"/>
            <a:ext cx="373380" cy="148970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393D38-BE33-40F2-A18F-E971E0F2D4DF}"/>
              </a:ext>
            </a:extLst>
          </p:cNvPr>
          <p:cNvSpPr txBox="1"/>
          <p:nvPr/>
        </p:nvSpPr>
        <p:spPr>
          <a:xfrm>
            <a:off x="974292" y="3681768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Atelier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960A740-6D24-46E6-933B-7D8C38E4C071}"/>
              </a:ext>
            </a:extLst>
          </p:cNvPr>
          <p:cNvSpPr txBox="1"/>
          <p:nvPr/>
        </p:nvSpPr>
        <p:spPr>
          <a:xfrm>
            <a:off x="2018701" y="4952004"/>
            <a:ext cx="142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Etalonnage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61DBE57-E9AB-40CB-A7A7-C847BDC06A1E}"/>
              </a:ext>
            </a:extLst>
          </p:cNvPr>
          <p:cNvSpPr txBox="1"/>
          <p:nvPr/>
        </p:nvSpPr>
        <p:spPr>
          <a:xfrm>
            <a:off x="8541421" y="4251013"/>
            <a:ext cx="142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Stock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2B69A88-8F13-48A3-8E66-EE1C69BF0E57}"/>
              </a:ext>
            </a:extLst>
          </p:cNvPr>
          <p:cNvSpPr txBox="1"/>
          <p:nvPr/>
        </p:nvSpPr>
        <p:spPr>
          <a:xfrm>
            <a:off x="8408957" y="3429000"/>
            <a:ext cx="142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Logistique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599E195-DF06-47B3-8FD8-4FDD58034746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RFID</a:t>
            </a:r>
          </a:p>
        </p:txBody>
      </p:sp>
    </p:spTree>
    <p:extLst>
      <p:ext uri="{BB962C8B-B14F-4D97-AF65-F5344CB8AC3E}">
        <p14:creationId xmlns:p14="http://schemas.microsoft.com/office/powerpoint/2010/main" val="320871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96D9C71-6F85-418D-A0C8-D8AB76C757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 t="15022" r="28071" b="61240"/>
          <a:stretch/>
        </p:blipFill>
        <p:spPr>
          <a:xfrm rot="5400000">
            <a:off x="3402901" y="2997383"/>
            <a:ext cx="4676482" cy="2610660"/>
          </a:xfrm>
          <a:prstGeom prst="rect">
            <a:avLst/>
          </a:prstGeom>
        </p:spPr>
      </p:pic>
      <p:pic>
        <p:nvPicPr>
          <p:cNvPr id="5" name="Picture 2" descr="BLET MEASUREMENT GROUP | Réseau Mesure">
            <a:extLst>
              <a:ext uri="{FF2B5EF4-FFF2-40B4-BE49-F238E27FC236}">
                <a16:creationId xmlns:a16="http://schemas.microsoft.com/office/drawing/2014/main" id="{C2648D01-370A-492A-90FA-6096C4530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F54605C-E181-4213-8A90-FD7217893FB9}"/>
              </a:ext>
            </a:extLst>
          </p:cNvPr>
          <p:cNvCxnSpPr/>
          <p:nvPr/>
        </p:nvCxnSpPr>
        <p:spPr>
          <a:xfrm>
            <a:off x="3428196" y="4302713"/>
            <a:ext cx="20152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225E8B2-2813-470E-957B-57C288E7CF36}"/>
              </a:ext>
            </a:extLst>
          </p:cNvPr>
          <p:cNvCxnSpPr>
            <a:cxnSpLocks/>
          </p:cNvCxnSpPr>
          <p:nvPr/>
        </p:nvCxnSpPr>
        <p:spPr>
          <a:xfrm rot="10800000">
            <a:off x="6802884" y="5489977"/>
            <a:ext cx="2015231" cy="0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B3247ED-3015-4DFF-8BC7-8E92A7CD6835}"/>
              </a:ext>
            </a:extLst>
          </p:cNvPr>
          <p:cNvSpPr txBox="1"/>
          <p:nvPr/>
        </p:nvSpPr>
        <p:spPr>
          <a:xfrm>
            <a:off x="8842342" y="5305311"/>
            <a:ext cx="261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 SAV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555E035-FA23-4E1A-9636-EAB29A89474D}"/>
              </a:ext>
            </a:extLst>
          </p:cNvPr>
          <p:cNvSpPr txBox="1"/>
          <p:nvPr/>
        </p:nvSpPr>
        <p:spPr>
          <a:xfrm>
            <a:off x="1584140" y="3933381"/>
            <a:ext cx="2111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Renvoi SAV client</a:t>
            </a:r>
          </a:p>
          <a:p>
            <a:r>
              <a:rPr lang="fr-FR" dirty="0"/>
              <a:t>(emballage)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E40FD94-71A2-4B4A-8E2A-8EEA7954E0E4}"/>
              </a:ext>
            </a:extLst>
          </p:cNvPr>
          <p:cNvSpPr txBox="1"/>
          <p:nvPr/>
        </p:nvSpPr>
        <p:spPr>
          <a:xfrm>
            <a:off x="133165" y="2149138"/>
            <a:ext cx="386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Zone Logistique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016840-9CF4-4778-A7F5-1C2539901CD9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RFID</a:t>
            </a:r>
          </a:p>
        </p:txBody>
      </p:sp>
    </p:spTree>
    <p:extLst>
      <p:ext uri="{BB962C8B-B14F-4D97-AF65-F5344CB8AC3E}">
        <p14:creationId xmlns:p14="http://schemas.microsoft.com/office/powerpoint/2010/main" val="83133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ET MEASUREMENT GROUP | Réseau Mesure">
            <a:extLst>
              <a:ext uri="{FF2B5EF4-FFF2-40B4-BE49-F238E27FC236}">
                <a16:creationId xmlns:a16="http://schemas.microsoft.com/office/drawing/2014/main" id="{88305535-E962-408B-A4B5-96F1D642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C11C4B-B5E1-4FB6-8D98-E006CE4D1423}"/>
              </a:ext>
            </a:extLst>
          </p:cNvPr>
          <p:cNvSpPr/>
          <p:nvPr/>
        </p:nvSpPr>
        <p:spPr>
          <a:xfrm>
            <a:off x="3893271" y="1133475"/>
            <a:ext cx="4077484" cy="560669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F680B-FA3C-4BE9-ACE1-EABE05C93D9C}"/>
              </a:ext>
            </a:extLst>
          </p:cNvPr>
          <p:cNvSpPr/>
          <p:nvPr/>
        </p:nvSpPr>
        <p:spPr>
          <a:xfrm>
            <a:off x="4043108" y="1226691"/>
            <a:ext cx="3780148" cy="143287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20-170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0A8CC8EE-2932-43D9-9523-BC42D54A1637}"/>
              </a:ext>
            </a:extLst>
          </p:cNvPr>
          <p:cNvGrpSpPr/>
          <p:nvPr/>
        </p:nvGrpSpPr>
        <p:grpSpPr>
          <a:xfrm>
            <a:off x="4553327" y="2771480"/>
            <a:ext cx="2678859" cy="2488674"/>
            <a:chOff x="4553327" y="2771480"/>
            <a:chExt cx="2678859" cy="24886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F3D4C0-0FB2-4FEE-B4F7-C71FA7162F8E}"/>
                </a:ext>
              </a:extLst>
            </p:cNvPr>
            <p:cNvSpPr/>
            <p:nvPr/>
          </p:nvSpPr>
          <p:spPr>
            <a:xfrm>
              <a:off x="4553327" y="2771480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9C8521-FDC0-4162-85BC-59C68384A926}"/>
                </a:ext>
              </a:extLst>
            </p:cNvPr>
            <p:cNvSpPr/>
            <p:nvPr/>
          </p:nvSpPr>
          <p:spPr>
            <a:xfrm>
              <a:off x="5979233" y="2771480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E372C7-EFB6-4F40-8A2C-B8A4C4E1A1F2}"/>
                </a:ext>
              </a:extLst>
            </p:cNvPr>
            <p:cNvSpPr/>
            <p:nvPr/>
          </p:nvSpPr>
          <p:spPr>
            <a:xfrm>
              <a:off x="6692186" y="2771480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8D5834-FC0F-44E7-92FF-4A93A6EE971F}"/>
                </a:ext>
              </a:extLst>
            </p:cNvPr>
            <p:cNvSpPr/>
            <p:nvPr/>
          </p:nvSpPr>
          <p:spPr>
            <a:xfrm>
              <a:off x="5266280" y="2771480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593F27-BE73-424D-B0A8-995FCED54885}"/>
                </a:ext>
              </a:extLst>
            </p:cNvPr>
            <p:cNvSpPr/>
            <p:nvPr/>
          </p:nvSpPr>
          <p:spPr>
            <a:xfrm>
              <a:off x="4553327" y="3421038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94FB9F-A25E-47DF-932F-8CFB41E17B55}"/>
                </a:ext>
              </a:extLst>
            </p:cNvPr>
            <p:cNvSpPr/>
            <p:nvPr/>
          </p:nvSpPr>
          <p:spPr>
            <a:xfrm>
              <a:off x="5979233" y="3421038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4461F5-F2DB-4211-B31C-654BECBD1859}"/>
                </a:ext>
              </a:extLst>
            </p:cNvPr>
            <p:cNvSpPr/>
            <p:nvPr/>
          </p:nvSpPr>
          <p:spPr>
            <a:xfrm>
              <a:off x="6692186" y="3421038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EFD215-FA8D-40F7-A06C-95EC3304328F}"/>
                </a:ext>
              </a:extLst>
            </p:cNvPr>
            <p:cNvSpPr/>
            <p:nvPr/>
          </p:nvSpPr>
          <p:spPr>
            <a:xfrm>
              <a:off x="5266280" y="3421038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AC7DA2-23D7-4483-8A3C-B40FFAB93CA2}"/>
                </a:ext>
              </a:extLst>
            </p:cNvPr>
            <p:cNvSpPr/>
            <p:nvPr/>
          </p:nvSpPr>
          <p:spPr>
            <a:xfrm>
              <a:off x="4553327" y="4070596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5F9022-CFF5-406E-A8B2-E5A950E3C022}"/>
                </a:ext>
              </a:extLst>
            </p:cNvPr>
            <p:cNvSpPr/>
            <p:nvPr/>
          </p:nvSpPr>
          <p:spPr>
            <a:xfrm>
              <a:off x="5979233" y="4070596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907259-D8B1-4CA9-B3A9-2DF051B96B64}"/>
                </a:ext>
              </a:extLst>
            </p:cNvPr>
            <p:cNvSpPr/>
            <p:nvPr/>
          </p:nvSpPr>
          <p:spPr>
            <a:xfrm>
              <a:off x="6692186" y="4070596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6453460-7C8C-4E34-9838-38D82D6A6757}"/>
                </a:ext>
              </a:extLst>
            </p:cNvPr>
            <p:cNvSpPr/>
            <p:nvPr/>
          </p:nvSpPr>
          <p:spPr>
            <a:xfrm>
              <a:off x="5266280" y="4070596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A095EB-F2DE-40D2-A36B-4D9683E0D846}"/>
                </a:ext>
              </a:extLst>
            </p:cNvPr>
            <p:cNvSpPr/>
            <p:nvPr/>
          </p:nvSpPr>
          <p:spPr>
            <a:xfrm>
              <a:off x="4553327" y="4720154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*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0507D4-523B-48E0-ABD9-DF8348BF64E4}"/>
                </a:ext>
              </a:extLst>
            </p:cNvPr>
            <p:cNvSpPr/>
            <p:nvPr/>
          </p:nvSpPr>
          <p:spPr>
            <a:xfrm>
              <a:off x="5979233" y="4720154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#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DC1C60-66A4-4341-85A1-FCE92B309D45}"/>
                </a:ext>
              </a:extLst>
            </p:cNvPr>
            <p:cNvSpPr/>
            <p:nvPr/>
          </p:nvSpPr>
          <p:spPr>
            <a:xfrm>
              <a:off x="6692186" y="4720154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5CFD8C-EB19-44D5-AEE0-793A7AA77D39}"/>
                </a:ext>
              </a:extLst>
            </p:cNvPr>
            <p:cNvSpPr/>
            <p:nvPr/>
          </p:nvSpPr>
          <p:spPr>
            <a:xfrm>
              <a:off x="5266280" y="4720154"/>
              <a:ext cx="540000" cy="540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0</a:t>
              </a:r>
            </a:p>
          </p:txBody>
        </p:sp>
      </p:grpSp>
      <p:pic>
        <p:nvPicPr>
          <p:cNvPr id="3074" name="Picture 2" descr="La RFID qu'est-ce que c'est ?">
            <a:extLst>
              <a:ext uri="{FF2B5EF4-FFF2-40B4-BE49-F238E27FC236}">
                <a16:creationId xmlns:a16="http://schemas.microsoft.com/office/drawing/2014/main" id="{C5015069-B4E7-4098-8FA4-C652F9BE2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" b="4665"/>
          <a:stretch/>
        </p:blipFill>
        <p:spPr bwMode="auto">
          <a:xfrm>
            <a:off x="4958886" y="5318981"/>
            <a:ext cx="1851983" cy="13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32EA2D6-650B-4B41-BB7E-7CD9F969BB62}"/>
              </a:ext>
            </a:extLst>
          </p:cNvPr>
          <p:cNvSpPr txBox="1"/>
          <p:nvPr/>
        </p:nvSpPr>
        <p:spPr>
          <a:xfrm>
            <a:off x="193944" y="2196445"/>
            <a:ext cx="296075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200" b="1" dirty="0"/>
              <a:t>Enregistrement SAV</a:t>
            </a:r>
          </a:p>
        </p:txBody>
      </p:sp>
      <p:pic>
        <p:nvPicPr>
          <p:cNvPr id="29" name="Graphique 28" descr="Volume">
            <a:extLst>
              <a:ext uri="{FF2B5EF4-FFF2-40B4-BE49-F238E27FC236}">
                <a16:creationId xmlns:a16="http://schemas.microsoft.com/office/drawing/2014/main" id="{11090C00-72B2-4E59-A8A5-FA6E276AC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3708" y="3164731"/>
            <a:ext cx="914400" cy="91440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08CDF90B-ACC9-43FF-8221-F74768AB6D25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RFID</a:t>
            </a:r>
          </a:p>
        </p:txBody>
      </p:sp>
    </p:spTree>
    <p:extLst>
      <p:ext uri="{BB962C8B-B14F-4D97-AF65-F5344CB8AC3E}">
        <p14:creationId xmlns:p14="http://schemas.microsoft.com/office/powerpoint/2010/main" val="1453961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ET MEASUREMENT GROUP | Réseau Mesure">
            <a:extLst>
              <a:ext uri="{FF2B5EF4-FFF2-40B4-BE49-F238E27FC236}">
                <a16:creationId xmlns:a16="http://schemas.microsoft.com/office/drawing/2014/main" id="{88305535-E962-408B-A4B5-96F1D642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49" y="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C11C4B-B5E1-4FB6-8D98-E006CE4D1423}"/>
              </a:ext>
            </a:extLst>
          </p:cNvPr>
          <p:cNvSpPr/>
          <p:nvPr/>
        </p:nvSpPr>
        <p:spPr>
          <a:xfrm>
            <a:off x="4553147" y="2595349"/>
            <a:ext cx="2705493" cy="296646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74" name="Picture 2" descr="La RFID qu'est-ce que c'est ?">
            <a:extLst>
              <a:ext uri="{FF2B5EF4-FFF2-40B4-BE49-F238E27FC236}">
                <a16:creationId xmlns:a16="http://schemas.microsoft.com/office/drawing/2014/main" id="{C5015069-B4E7-4098-8FA4-C652F9BE2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" b="4665"/>
          <a:stretch/>
        </p:blipFill>
        <p:spPr bwMode="auto">
          <a:xfrm>
            <a:off x="4979901" y="3472043"/>
            <a:ext cx="1851983" cy="13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32EA2D6-650B-4B41-BB7E-7CD9F969BB62}"/>
              </a:ext>
            </a:extLst>
          </p:cNvPr>
          <p:cNvSpPr txBox="1"/>
          <p:nvPr/>
        </p:nvSpPr>
        <p:spPr>
          <a:xfrm>
            <a:off x="193944" y="2196445"/>
            <a:ext cx="296075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200" b="1" dirty="0"/>
              <a:t>Borne classique</a:t>
            </a:r>
          </a:p>
        </p:txBody>
      </p:sp>
      <p:pic>
        <p:nvPicPr>
          <p:cNvPr id="26" name="Graphique 25" descr="Volume">
            <a:extLst>
              <a:ext uri="{FF2B5EF4-FFF2-40B4-BE49-F238E27FC236}">
                <a16:creationId xmlns:a16="http://schemas.microsoft.com/office/drawing/2014/main" id="{6BF2F3C1-1AD2-4807-BA01-388515A66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7271" y="3621381"/>
            <a:ext cx="914400" cy="91440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6BB58655-F9A5-4B54-8207-741F4A9E0054}"/>
              </a:ext>
            </a:extLst>
          </p:cNvPr>
          <p:cNvSpPr/>
          <p:nvPr/>
        </p:nvSpPr>
        <p:spPr>
          <a:xfrm>
            <a:off x="5745636" y="2781220"/>
            <a:ext cx="320511" cy="328638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3CA0E31-3226-416E-93D2-566A54F0FDDB}"/>
              </a:ext>
            </a:extLst>
          </p:cNvPr>
          <p:cNvSpPr txBox="1"/>
          <p:nvPr/>
        </p:nvSpPr>
        <p:spPr>
          <a:xfrm>
            <a:off x="114311" y="237929"/>
            <a:ext cx="7677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Projet RFID</a:t>
            </a:r>
          </a:p>
        </p:txBody>
      </p:sp>
    </p:spTree>
    <p:extLst>
      <p:ext uri="{BB962C8B-B14F-4D97-AF65-F5344CB8AC3E}">
        <p14:creationId xmlns:p14="http://schemas.microsoft.com/office/powerpoint/2010/main" val="39122196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362</Words>
  <Application>Microsoft Office PowerPoint</Application>
  <PresentationFormat>Grand écran</PresentationFormat>
  <Paragraphs>124</Paragraphs>
  <Slides>16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William TERRIEN</dc:creator>
  <cp:lastModifiedBy>William TERRIEN</cp:lastModifiedBy>
  <cp:revision>34</cp:revision>
  <dcterms:created xsi:type="dcterms:W3CDTF">2020-06-10T07:42:31Z</dcterms:created>
  <dcterms:modified xsi:type="dcterms:W3CDTF">2020-06-10T19:40:23Z</dcterms:modified>
</cp:coreProperties>
</file>